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9" r:id="rId3"/>
    <p:sldId id="338" r:id="rId4"/>
    <p:sldId id="339" r:id="rId5"/>
    <p:sldId id="341" r:id="rId6"/>
    <p:sldId id="342" r:id="rId7"/>
    <p:sldId id="343" r:id="rId8"/>
    <p:sldId id="326" r:id="rId9"/>
    <p:sldId id="322" r:id="rId10"/>
    <p:sldId id="299" r:id="rId11"/>
    <p:sldId id="330" r:id="rId12"/>
    <p:sldId id="331" r:id="rId13"/>
    <p:sldId id="328" r:id="rId14"/>
    <p:sldId id="337" r:id="rId15"/>
    <p:sldId id="332" r:id="rId16"/>
    <p:sldId id="333" r:id="rId17"/>
    <p:sldId id="336" r:id="rId18"/>
    <p:sldId id="334" r:id="rId19"/>
    <p:sldId id="280" r:id="rId20"/>
    <p:sldId id="25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E9FB"/>
    <a:srgbClr val="70AF45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55965-0F71-45B5-BD85-2815704A3705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6625-1236-44C8-8113-444884809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6954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124DF-1693-476B-B418-F96F9685177B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7A3FC-C423-4C04-9A7D-5D35D98B01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8152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7A3FC-C423-4C04-9A7D-5D35D98B019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15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B869-2308-4534-ABFD-29E7BF3B2D5B}" type="datetime1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43800" y="6400800"/>
            <a:ext cx="1224501" cy="2444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1F89-2580-48BA-BD48-11A6C2FFF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FACC-2F63-433C-A87B-6240679B721D}" type="datetime1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43800" y="6400800"/>
            <a:ext cx="1224501" cy="2444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1F89-2580-48BA-BD48-11A6C2FFF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E61E-04A4-43D4-8CF5-7376B965BC14}" type="datetime1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43800" y="6400800"/>
            <a:ext cx="1224501" cy="2444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1F89-2580-48BA-BD48-11A6C2FFF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>
                <a:latin typeface="Poppins SemiBold" pitchFamily="2" charset="0"/>
                <a:cs typeface="Poppins SemiBold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3535363"/>
          </a:xfrm>
        </p:spPr>
        <p:txBody>
          <a:bodyPr/>
          <a:lstStyle>
            <a:lvl1pPr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3589-444E-487F-9AC7-16EBC942FB64}" type="datetime1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6999" y="6384793"/>
            <a:ext cx="2209801" cy="1684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300">
                <a:latin typeface="Poppins SemiBold" pitchFamily="2" charset="0"/>
                <a:cs typeface="Poppins SemiBold" pitchFamily="2" charset="0"/>
              </a:defRPr>
            </a:lvl1pPr>
          </a:lstStyle>
          <a:p>
            <a:fld id="{3D0B1F89-2580-48BA-BD48-11A6C2FFF9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14400" y="914400"/>
            <a:ext cx="7772400" cy="609600"/>
          </a:xfrm>
        </p:spPr>
        <p:txBody>
          <a:bodyPr>
            <a:normAutofit/>
          </a:bodyPr>
          <a:lstStyle>
            <a:lvl1pPr>
              <a:buFontTx/>
              <a:buNone/>
              <a:defRPr sz="1800">
                <a:latin typeface="Poppins Medium" pitchFamily="2" charset="0"/>
                <a:cs typeface="Poppins Medium" pitchFamily="2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7C83-15C9-4AA9-8E9C-DCEE81AE8F30}" type="datetime1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43800" y="6400800"/>
            <a:ext cx="1224501" cy="2444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1F89-2580-48BA-BD48-11A6C2FFF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8310-9AD8-402E-945A-305E6FF1D156}" type="datetime1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543800" y="6400800"/>
            <a:ext cx="1224501" cy="2444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1F89-2580-48BA-BD48-11A6C2FFF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C80E-CE22-4A04-812D-F94C66B88DD8}" type="datetime1">
              <a:rPr lang="en-US" smtClean="0"/>
              <a:pPr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543800" y="6400800"/>
            <a:ext cx="1224501" cy="2444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1F89-2580-48BA-BD48-11A6C2FFF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7A1A-0B59-4A3A-95D2-C59C930C862F}" type="datetime1">
              <a:rPr lang="en-US" smtClean="0"/>
              <a:pPr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43800" y="6400800"/>
            <a:ext cx="1224501" cy="2444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1F89-2580-48BA-BD48-11A6C2FFF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211D-F200-4766-95C7-5BA19F4C8283}" type="datetime1">
              <a:rPr lang="en-US" smtClean="0"/>
              <a:pPr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43800" y="6400800"/>
            <a:ext cx="1224501" cy="2444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1F89-2580-48BA-BD48-11A6C2FFF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F279-973B-4742-9F75-CC890BD118E3}" type="datetime1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543800" y="6400800"/>
            <a:ext cx="1224501" cy="2444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1F89-2580-48BA-BD48-11A6C2FFF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DF7E-08CE-477B-B67D-33E31A796548}" type="datetime1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543800" y="6400800"/>
            <a:ext cx="1224501" cy="2444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1F89-2580-48BA-BD48-11A6C2FFF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838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219200"/>
            <a:ext cx="777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0FD63-7819-4844-8722-27E18A701D5E}" type="datetime1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457200"/>
            <a:ext cx="8382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bg1"/>
                </a:solidFill>
                <a:latin typeface="Poppins SemiBold" pitchFamily="2" charset="0"/>
                <a:cs typeface="Poppins SemiBold" pitchFamily="2" charset="0"/>
              </a:defRPr>
            </a:lvl1pPr>
          </a:lstStyle>
          <a:p>
            <a:fld id="{3D0B1F89-2580-48BA-BD48-11A6C2FFF9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v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10" y="5645"/>
            <a:ext cx="9141290" cy="685799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5867400" cy="2209800"/>
          </a:xfrm>
        </p:spPr>
        <p:txBody>
          <a:bodyPr>
            <a:normAutofit fontScale="90000"/>
          </a:bodyPr>
          <a:lstStyle/>
          <a:p>
            <a:pPr algn="r"/>
            <a:br>
              <a:rPr lang="en-US" sz="2400" dirty="0">
                <a:solidFill>
                  <a:schemeClr val="bg1"/>
                </a:solidFill>
                <a:latin typeface="Poppins Light" pitchFamily="2" charset="0"/>
                <a:cs typeface="Poppins Light" pitchFamily="2" charset="0"/>
              </a:rPr>
            </a:br>
            <a:br>
              <a:rPr lang="en-US" sz="2400" dirty="0">
                <a:solidFill>
                  <a:schemeClr val="bg1"/>
                </a:solidFill>
                <a:latin typeface="Poppins Light" pitchFamily="2" charset="0"/>
                <a:cs typeface="Poppins Light" pitchFamily="2" charset="0"/>
              </a:rPr>
            </a:br>
            <a:r>
              <a:rPr lang="en-MY" sz="4000" b="1" dirty="0">
                <a:solidFill>
                  <a:schemeClr val="bg1"/>
                </a:solidFill>
              </a:rPr>
              <a:t>Peer support and communication in vulnerable populations with diabetes</a:t>
            </a:r>
            <a:br>
              <a:rPr lang="en-US" sz="32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rPr>
            </a:br>
            <a:endParaRPr lang="en-US" sz="1800" dirty="0">
              <a:solidFill>
                <a:schemeClr val="bg1"/>
              </a:solidFill>
              <a:latin typeface="Poppins Light" pitchFamily="2" charset="0"/>
              <a:cs typeface="Poppins Light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3733800"/>
            <a:ext cx="50292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International Conference on Diabetes and Metabolism (ICDM), October 2019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Prof David L Whitford</a:t>
            </a:r>
          </a:p>
          <a:p>
            <a:r>
              <a:rPr lang="en-US" sz="1200" i="1" dirty="0">
                <a:solidFill>
                  <a:schemeClr val="bg1"/>
                </a:solidFill>
              </a:rPr>
              <a:t>MD (Cantab), MA, MB BS, FRCGP, DRCOG</a:t>
            </a:r>
            <a:endParaRPr lang="en-US" sz="12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President, CEO and Registrar </a:t>
            </a:r>
          </a:p>
          <a:p>
            <a:r>
              <a:rPr lang="en-US" dirty="0">
                <a:solidFill>
                  <a:schemeClr val="bg1"/>
                </a:solidFill>
              </a:rPr>
              <a:t>RCSI &amp; UCD Malaysia Campus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Peer support for type 2 diabetes: cluster </a:t>
            </a:r>
            <a:r>
              <a:rPr lang="en-US" sz="3200" dirty="0" err="1"/>
              <a:t>randomised</a:t>
            </a:r>
            <a:r>
              <a:rPr lang="en-US" sz="3200" dirty="0"/>
              <a:t> controlled trial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1F89-2580-48BA-BD48-11A6C2FFF9E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33651" y="1196323"/>
            <a:ext cx="7259854" cy="609600"/>
          </a:xfrm>
        </p:spPr>
        <p:txBody>
          <a:bodyPr>
            <a:normAutofit/>
          </a:bodyPr>
          <a:lstStyle/>
          <a:p>
            <a:r>
              <a:rPr lang="en-US" sz="1100" dirty="0"/>
              <a:t>Smith, S.M., Paul, G., Kelly, A, Whitford, D.L., O’Shea, E, O’Dowd, T "Peer support for type 2 diabetes: cluster </a:t>
            </a:r>
            <a:r>
              <a:rPr lang="en-US" sz="1100" dirty="0" err="1"/>
              <a:t>randomised</a:t>
            </a:r>
            <a:r>
              <a:rPr lang="en-US" sz="1100" dirty="0"/>
              <a:t> controlled trial." </a:t>
            </a:r>
            <a:r>
              <a:rPr lang="en-US" sz="1100" u="sng" dirty="0"/>
              <a:t>BMJ</a:t>
            </a:r>
            <a:r>
              <a:rPr lang="en-US" sz="1100" dirty="0"/>
              <a:t> </a:t>
            </a:r>
            <a:r>
              <a:rPr lang="en-US" sz="1100" b="1" dirty="0"/>
              <a:t>342</a:t>
            </a:r>
            <a:r>
              <a:rPr lang="en-US" sz="1100" dirty="0"/>
              <a:t>(bmj.d715 ).</a:t>
            </a:r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651" y="1676400"/>
            <a:ext cx="7772400" cy="4267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u="sng" dirty="0"/>
              <a:t>Aims</a:t>
            </a:r>
            <a:endParaRPr lang="en-US" sz="2000" b="1" dirty="0"/>
          </a:p>
          <a:p>
            <a:r>
              <a:rPr lang="en-US" sz="2000" dirty="0"/>
              <a:t>To determine whether peer support improves biophysical and psychosocial outcomes in patients with type 2 diabetes in a primary care setting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i="1" dirty="0"/>
              <a:t>Secondary Aims</a:t>
            </a:r>
            <a:endParaRPr lang="en-US" sz="2000" dirty="0"/>
          </a:p>
          <a:p>
            <a:pPr lvl="0"/>
            <a:r>
              <a:rPr lang="en-US" sz="2000" dirty="0"/>
              <a:t>To determine the costs to patients with type 2 diabetes, peer supporters and the healthcare system that are associated with a peer support system in primary care and to </a:t>
            </a:r>
            <a:r>
              <a:rPr lang="en-US" sz="2000" dirty="0" err="1"/>
              <a:t>analyse</a:t>
            </a:r>
            <a:r>
              <a:rPr lang="en-US" sz="2000" dirty="0"/>
              <a:t> the relationship between costs and outcomes for patients</a:t>
            </a:r>
          </a:p>
          <a:p>
            <a:pPr lvl="0"/>
            <a:r>
              <a:rPr lang="en-US" sz="2000" dirty="0"/>
              <a:t>To describe the process of peer support and its acceptability to patients with type 2 diabetes, peer supporters and health care professionals using a qualitative research approach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92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Peer support for type 2 diabetes: cluster </a:t>
            </a:r>
            <a:r>
              <a:rPr lang="en-US" sz="3200" dirty="0" err="1"/>
              <a:t>randomised</a:t>
            </a:r>
            <a:r>
              <a:rPr lang="en-US" sz="3200" dirty="0"/>
              <a:t> controlled trial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1F89-2580-48BA-BD48-11A6C2FFF9E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33651" y="1196323"/>
            <a:ext cx="7259854" cy="609600"/>
          </a:xfrm>
        </p:spPr>
        <p:txBody>
          <a:bodyPr>
            <a:normAutofit/>
          </a:bodyPr>
          <a:lstStyle/>
          <a:p>
            <a:r>
              <a:rPr lang="en-US" sz="1100" dirty="0"/>
              <a:t>Smith, S.M., Paul, G., Kelly, A, Whitford, D.L., O’Shea, E, O’Dowd, T "Peer support for type 2 diabetes: cluster </a:t>
            </a:r>
            <a:r>
              <a:rPr lang="en-US" sz="1100" dirty="0" err="1"/>
              <a:t>randomised</a:t>
            </a:r>
            <a:r>
              <a:rPr lang="en-US" sz="1100" dirty="0"/>
              <a:t> controlled trial." </a:t>
            </a:r>
            <a:r>
              <a:rPr lang="en-US" sz="1100" u="sng" dirty="0"/>
              <a:t>BMJ</a:t>
            </a:r>
            <a:r>
              <a:rPr lang="en-US" sz="1100" dirty="0"/>
              <a:t> </a:t>
            </a:r>
            <a:r>
              <a:rPr lang="en-US" sz="1100" b="1" dirty="0"/>
              <a:t>342</a:t>
            </a:r>
            <a:r>
              <a:rPr lang="en-US" sz="1100" dirty="0"/>
              <a:t>(bmj.d715 ).</a:t>
            </a:r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682" y="1805922"/>
            <a:ext cx="7772400" cy="4975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Intervention</a:t>
            </a:r>
          </a:p>
          <a:p>
            <a:pPr marL="0" indent="0">
              <a:buNone/>
            </a:pPr>
            <a:r>
              <a:rPr lang="en-US" sz="2000" i="1" dirty="0"/>
              <a:t>Peer supporters: </a:t>
            </a:r>
          </a:p>
          <a:p>
            <a:r>
              <a:rPr lang="en-US" sz="2000" dirty="0"/>
              <a:t>Had type 2 diabetes for at least one year </a:t>
            </a:r>
          </a:p>
          <a:p>
            <a:pPr marL="0" indent="0">
              <a:buNone/>
            </a:pPr>
            <a:r>
              <a:rPr lang="en-US" sz="2000" i="1" dirty="0"/>
              <a:t>Peer supporter training </a:t>
            </a:r>
          </a:p>
          <a:p>
            <a:pPr marL="0" indent="0">
              <a:buNone/>
            </a:pPr>
            <a:r>
              <a:rPr lang="en-US" sz="2000" dirty="0"/>
              <a:t>The peer supporters attended two evening training sessions, which were conducted by the research team. </a:t>
            </a:r>
          </a:p>
          <a:p>
            <a:pPr marL="0" indent="0">
              <a:buNone/>
            </a:pPr>
            <a:r>
              <a:rPr lang="en-US" sz="2000" dirty="0"/>
              <a:t>These sessions focused on the basics of type 2 diabetes and issues relating to working with groups and confidentiality.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9829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Peer support for type 2 diabetes: cluster </a:t>
            </a:r>
            <a:r>
              <a:rPr lang="en-US" sz="3200" dirty="0" err="1"/>
              <a:t>randomised</a:t>
            </a:r>
            <a:r>
              <a:rPr lang="en-US" sz="3200" dirty="0"/>
              <a:t> controlled trial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1F89-2580-48BA-BD48-11A6C2FFF9E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33651" y="1196323"/>
            <a:ext cx="7259854" cy="609600"/>
          </a:xfrm>
        </p:spPr>
        <p:txBody>
          <a:bodyPr>
            <a:normAutofit/>
          </a:bodyPr>
          <a:lstStyle/>
          <a:p>
            <a:r>
              <a:rPr lang="en-US" sz="1100" dirty="0"/>
              <a:t>Smith, S.M., Paul, G., Kelly, A, Whitford, D.L., O’Shea, E, O’Dowd, T "Peer support for type 2 diabetes: cluster </a:t>
            </a:r>
            <a:r>
              <a:rPr lang="en-US" sz="1100" dirty="0" err="1"/>
              <a:t>randomised</a:t>
            </a:r>
            <a:r>
              <a:rPr lang="en-US" sz="1100" dirty="0"/>
              <a:t> controlled trial." </a:t>
            </a:r>
            <a:r>
              <a:rPr lang="en-US" sz="1100" u="sng" dirty="0"/>
              <a:t>BMJ</a:t>
            </a:r>
            <a:r>
              <a:rPr lang="en-US" sz="1100" dirty="0"/>
              <a:t> </a:t>
            </a:r>
            <a:r>
              <a:rPr lang="en-US" sz="1100" b="1" dirty="0"/>
              <a:t>342</a:t>
            </a:r>
            <a:r>
              <a:rPr lang="en-US" sz="1100" dirty="0"/>
              <a:t>(bmj.d715 ).</a:t>
            </a:r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651" y="1805922"/>
            <a:ext cx="7772400" cy="5052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/>
              <a:t>Intervention</a:t>
            </a:r>
          </a:p>
          <a:p>
            <a:pPr marL="0" indent="0">
              <a:buNone/>
            </a:pPr>
            <a:r>
              <a:rPr lang="en-US" sz="2000" i="1" dirty="0"/>
              <a:t>Peer support meetings </a:t>
            </a:r>
          </a:p>
          <a:p>
            <a:pPr marL="0" indent="0">
              <a:buNone/>
            </a:pPr>
            <a:r>
              <a:rPr lang="en-US" sz="2000" dirty="0"/>
              <a:t>Peer support meetings were held in the general practice premises at a convenient time.</a:t>
            </a:r>
          </a:p>
          <a:p>
            <a:pPr marL="0" indent="0">
              <a:buNone/>
            </a:pPr>
            <a:r>
              <a:rPr lang="en-US" sz="2000" dirty="0"/>
              <a:t>There were nine peer support sessions over two years.</a:t>
            </a:r>
          </a:p>
          <a:p>
            <a:pPr marL="0" indent="0">
              <a:buNone/>
            </a:pPr>
            <a:r>
              <a:rPr lang="en-US" sz="2000" dirty="0"/>
              <a:t>Each meeting was facilitated by the peer supporter, and there were no health professionals present in the meeting. </a:t>
            </a:r>
          </a:p>
          <a:p>
            <a:pPr marL="0" indent="0">
              <a:buNone/>
            </a:pPr>
            <a:r>
              <a:rPr lang="en-US" sz="2000" dirty="0"/>
              <a:t>Each meeting had a suggested theme and a small structured component. </a:t>
            </a:r>
            <a:br>
              <a:rPr lang="en-US" sz="2000" dirty="0"/>
            </a:br>
            <a:r>
              <a:rPr lang="en-US" sz="2000" dirty="0"/>
              <a:t>FAQs</a:t>
            </a: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952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Peer support for type 2 diabetes: cluster </a:t>
            </a:r>
            <a:r>
              <a:rPr lang="en-US" sz="3200" dirty="0" err="1"/>
              <a:t>randomised</a:t>
            </a:r>
            <a:r>
              <a:rPr lang="en-US" sz="3200" dirty="0"/>
              <a:t> controlled trial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1F89-2580-48BA-BD48-11A6C2FFF9E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33651" y="1196323"/>
            <a:ext cx="7259854" cy="609600"/>
          </a:xfrm>
        </p:spPr>
        <p:txBody>
          <a:bodyPr>
            <a:normAutofit/>
          </a:bodyPr>
          <a:lstStyle/>
          <a:p>
            <a:r>
              <a:rPr lang="en-US" sz="1100" dirty="0"/>
              <a:t>Smith, S.M., Paul, G., Kelly, A, Whitford, D.L., O’Shea, E, O’Dowd, T "Peer support for type 2 diabetes: cluster </a:t>
            </a:r>
            <a:r>
              <a:rPr lang="en-US" sz="1100" dirty="0" err="1"/>
              <a:t>randomised</a:t>
            </a:r>
            <a:r>
              <a:rPr lang="en-US" sz="1100" dirty="0"/>
              <a:t> controlled trial." </a:t>
            </a:r>
            <a:r>
              <a:rPr lang="en-US" sz="1100" u="sng" dirty="0"/>
              <a:t>BMJ</a:t>
            </a:r>
            <a:r>
              <a:rPr lang="en-US" sz="1100" dirty="0"/>
              <a:t> </a:t>
            </a:r>
            <a:r>
              <a:rPr lang="en-US" sz="1100" b="1" dirty="0"/>
              <a:t>342</a:t>
            </a:r>
            <a:r>
              <a:rPr lang="en-US" sz="1100" dirty="0"/>
              <a:t>(bmj.d715 ).</a:t>
            </a:r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651" y="1676400"/>
            <a:ext cx="77724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/>
              <a:t>Outcomes</a:t>
            </a:r>
          </a:p>
          <a:p>
            <a:r>
              <a:rPr lang="en-US" sz="2000" dirty="0"/>
              <a:t>At two year follow-up, there were no significant differences in: </a:t>
            </a:r>
          </a:p>
          <a:p>
            <a:pPr lvl="1"/>
            <a:r>
              <a:rPr lang="en-US" sz="2000" dirty="0"/>
              <a:t>HbA1c (mean difference −0.08%, 95% confidence interval −0.35% to 0.18%), </a:t>
            </a:r>
          </a:p>
          <a:p>
            <a:pPr lvl="1"/>
            <a:r>
              <a:rPr lang="en-US" sz="2000" dirty="0"/>
              <a:t>Systolic blood pressure(−3.9mmHg,−8.9to1.1mmHg), </a:t>
            </a:r>
          </a:p>
          <a:p>
            <a:pPr lvl="1"/>
            <a:r>
              <a:rPr lang="en-US" sz="2000" dirty="0"/>
              <a:t>total cholesterol concentration (−0.03 </a:t>
            </a:r>
            <a:r>
              <a:rPr lang="en-US" sz="2000" dirty="0" err="1"/>
              <a:t>mmol</a:t>
            </a:r>
            <a:r>
              <a:rPr lang="en-US" sz="2000" dirty="0"/>
              <a:t>/L, −0.28 to 0.22 </a:t>
            </a:r>
            <a:r>
              <a:rPr lang="en-US" sz="2000" dirty="0" err="1"/>
              <a:t>mmol</a:t>
            </a:r>
            <a:r>
              <a:rPr lang="en-US" sz="2000" dirty="0"/>
              <a:t>/L)</a:t>
            </a:r>
          </a:p>
          <a:p>
            <a:pPr lvl="1"/>
            <a:r>
              <a:rPr lang="en-US" sz="2000" dirty="0"/>
              <a:t>wellbeing scores (−0.7, −2.3 to 0.8).</a:t>
            </a:r>
          </a:p>
          <a:p>
            <a:pPr marL="0" indent="0">
              <a:buNone/>
            </a:pPr>
            <a:r>
              <a:rPr lang="en-US" sz="2000" u="sng" dirty="0"/>
              <a:t>Conclusion</a:t>
            </a:r>
          </a:p>
          <a:p>
            <a:r>
              <a:rPr lang="en-US" sz="2000" dirty="0"/>
              <a:t>The intervention was not effective when targeted at all patients with type 2 diabetes.</a:t>
            </a:r>
          </a:p>
        </p:txBody>
      </p:sp>
    </p:spTree>
    <p:extLst>
      <p:ext uri="{BB962C8B-B14F-4D97-AF65-F5344CB8AC3E}">
        <p14:creationId xmlns:p14="http://schemas.microsoft.com/office/powerpoint/2010/main" val="3744999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Peer support for type 2 diabetes: cluster </a:t>
            </a:r>
            <a:r>
              <a:rPr lang="en-US" sz="3200" dirty="0" err="1"/>
              <a:t>randomised</a:t>
            </a:r>
            <a:r>
              <a:rPr lang="en-US" sz="3200" dirty="0"/>
              <a:t> controlled trial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1F89-2580-48BA-BD48-11A6C2FFF9E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8229599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/>
              <a:t>Qualitative</a:t>
            </a:r>
          </a:p>
          <a:p>
            <a:pPr marL="0" indent="0">
              <a:buNone/>
            </a:pPr>
            <a:r>
              <a:rPr lang="en-US" sz="2000" b="1" dirty="0"/>
              <a:t>Participants were overwhelmingly positive about the peer-support meetings. They welcomed the fact that the meetings were led by a peer. 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u="sng" dirty="0"/>
              <a:t>Economic Evaluation</a:t>
            </a:r>
          </a:p>
          <a:p>
            <a:r>
              <a:rPr lang="en-US" sz="2000" dirty="0"/>
              <a:t>The total lifetime costs were EUR 17,487.81 with the intervention and EUR 18,111.21 with the control. (NS)</a:t>
            </a:r>
          </a:p>
          <a:p>
            <a:r>
              <a:rPr lang="en-US" sz="2000" b="1" dirty="0"/>
              <a:t>The probabilistic results suggest that the intervention was more cost-effective, </a:t>
            </a:r>
            <a:r>
              <a:rPr lang="en-US" sz="2000" dirty="0"/>
              <a:t>with probability values of higher than 80 percent across a range of potential cost-effectiveness threshold values.</a:t>
            </a:r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16968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Peer Support: Trials and Reviews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3763963"/>
          </a:xfrm>
        </p:spPr>
        <p:txBody>
          <a:bodyPr>
            <a:noAutofit/>
          </a:bodyPr>
          <a:lstStyle/>
          <a:p>
            <a:r>
              <a:rPr lang="en-US" sz="2800" dirty="0"/>
              <a:t>17-20 RCTs of high quality to enter into reviews</a:t>
            </a:r>
          </a:p>
          <a:p>
            <a:r>
              <a:rPr lang="en-US" sz="2800" dirty="0"/>
              <a:t>24 published reviews!</a:t>
            </a:r>
          </a:p>
          <a:p>
            <a:r>
              <a:rPr lang="en-US" sz="2800" dirty="0"/>
              <a:t>Few meta-analyses</a:t>
            </a:r>
          </a:p>
          <a:p>
            <a:r>
              <a:rPr lang="en-US" sz="2800" dirty="0"/>
              <a:t>Examine three outcomes:</a:t>
            </a:r>
          </a:p>
          <a:p>
            <a:pPr lvl="1"/>
            <a:r>
              <a:rPr lang="en-US" sz="2800" dirty="0"/>
              <a:t>HbA1c, BP, Lipids</a:t>
            </a:r>
          </a:p>
          <a:p>
            <a:pPr lvl="1"/>
            <a:r>
              <a:rPr lang="en-US" sz="2800" dirty="0"/>
              <a:t>Self-efficacy, well-being, Quality of Life</a:t>
            </a:r>
          </a:p>
          <a:p>
            <a:pPr lvl="1"/>
            <a:r>
              <a:rPr lang="en-US" sz="2800" dirty="0"/>
              <a:t>Cost-effectiveness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1F89-2580-48BA-BD48-11A6C2FFF9E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770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Peer Support: Reviews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099" y="1371600"/>
            <a:ext cx="77724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err="1"/>
              <a:t>Patil</a:t>
            </a:r>
            <a:r>
              <a:rPr lang="en-US" sz="1400" dirty="0"/>
              <a:t>, S. J., et al. (2016). "Peer Support Interventions for Adults With Diabetes: A Meta-Analysis of Hemoglobin A1c Outcomes." </a:t>
            </a:r>
            <a:r>
              <a:rPr lang="en-US" sz="1400" u="sng" dirty="0"/>
              <a:t>Ann Fam Med</a:t>
            </a:r>
            <a:r>
              <a:rPr lang="en-US" sz="1400" dirty="0"/>
              <a:t> </a:t>
            </a:r>
            <a:r>
              <a:rPr lang="en-US" sz="1400" b="1" dirty="0"/>
              <a:t>14</a:t>
            </a:r>
            <a:r>
              <a:rPr lang="en-US" sz="1400" dirty="0"/>
              <a:t>(6): 540-551.</a:t>
            </a:r>
          </a:p>
          <a:p>
            <a:r>
              <a:rPr lang="en-US" sz="2000" dirty="0"/>
              <a:t>17 of 205 retrieved studies were eligible for inclusion (4715 participants). </a:t>
            </a:r>
          </a:p>
          <a:p>
            <a:r>
              <a:rPr lang="en-US" sz="2000" dirty="0"/>
              <a:t>Overall improvement in HbA1c level of 0.24% </a:t>
            </a:r>
            <a:r>
              <a:rPr lang="en-US" dirty="0"/>
              <a:t>(95% CI, 0.05%-0.43%). </a:t>
            </a:r>
          </a:p>
          <a:p>
            <a:r>
              <a:rPr lang="en-US" sz="2000" dirty="0"/>
              <a:t>HbA1c improvement of 0.48% (95% CI, 0.25%-0.70%; P &lt;.001; I(2) = 17.12%) in the subset of studies with predominantly Hispanic participants and 0.53% (95% CI, 0.32%-0.73%; P &lt;.001; I(2) = 9.24%) in the subset of studies with predominantly minority participants</a:t>
            </a:r>
          </a:p>
          <a:p>
            <a:r>
              <a:rPr lang="en-US" sz="2000" b="1" dirty="0"/>
              <a:t>CONCLUSIONS: Peer support interventions for diabetes overall achieved a statistically significant but minor improvement in HbA1c levels. These interventions may, however, be particularly effective in improving glycemic control for people from minority groups, especially those of Hispanic ethnicity.</a:t>
            </a:r>
          </a:p>
          <a:p>
            <a:endParaRPr lang="en-US" sz="2000" dirty="0"/>
          </a:p>
          <a:p>
            <a:endParaRPr lang="en-US" sz="2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1F89-2580-48BA-BD48-11A6C2FFF9E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Clinical outcomes</a:t>
            </a:r>
          </a:p>
        </p:txBody>
      </p:sp>
    </p:spTree>
    <p:extLst>
      <p:ext uri="{BB962C8B-B14F-4D97-AF65-F5344CB8AC3E}">
        <p14:creationId xmlns:p14="http://schemas.microsoft.com/office/powerpoint/2010/main" val="205946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Peer Support: Reviews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099" y="1371600"/>
            <a:ext cx="77724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Zhang, X., et al. (2016). "How to achieve better effect of peer support among adults with type 2 diabetes: A meta-analysis of randomized clinical trials." </a:t>
            </a:r>
            <a:r>
              <a:rPr lang="en-US" sz="1400" u="sng" dirty="0"/>
              <a:t>Patient </a:t>
            </a:r>
            <a:r>
              <a:rPr lang="en-US" sz="1400" u="sng" dirty="0" err="1"/>
              <a:t>Educ</a:t>
            </a:r>
            <a:r>
              <a:rPr lang="en-US" sz="1400" u="sng" dirty="0"/>
              <a:t> </a:t>
            </a:r>
            <a:r>
              <a:rPr lang="en-US" sz="1400" u="sng" dirty="0" err="1"/>
              <a:t>Couns</a:t>
            </a:r>
            <a:r>
              <a:rPr lang="en-US" sz="1400" dirty="0"/>
              <a:t> </a:t>
            </a:r>
            <a:r>
              <a:rPr lang="en-US" sz="1400" b="1" dirty="0"/>
              <a:t>99</a:t>
            </a:r>
            <a:r>
              <a:rPr lang="en-US" sz="1400" dirty="0"/>
              <a:t>(2): 186-197.</a:t>
            </a:r>
          </a:p>
          <a:p>
            <a:r>
              <a:rPr lang="en-US" sz="2000" dirty="0"/>
              <a:t>20 included studies (4494 participants)</a:t>
            </a:r>
          </a:p>
          <a:p>
            <a:r>
              <a:rPr lang="en-US" sz="2000" dirty="0"/>
              <a:t>HbA1c improvement of  -0.16% (95% CI -0.25 to -0.007) or -1.7 </a:t>
            </a:r>
            <a:r>
              <a:rPr lang="en-US" sz="2000" dirty="0" err="1"/>
              <a:t>mmol</a:t>
            </a:r>
            <a:r>
              <a:rPr lang="en-US" sz="2000" dirty="0"/>
              <a:t>/</a:t>
            </a:r>
            <a:r>
              <a:rPr lang="en-US" sz="2000" dirty="0" err="1"/>
              <a:t>mol</a:t>
            </a:r>
            <a:r>
              <a:rPr lang="en-US" sz="2000" dirty="0"/>
              <a:t> (P &lt; 0.001)</a:t>
            </a:r>
          </a:p>
          <a:p>
            <a:pPr marL="0" indent="0">
              <a:buNone/>
            </a:pPr>
            <a:r>
              <a:rPr lang="en-US" sz="2000" b="1" dirty="0"/>
              <a:t>Greater improvements with:</a:t>
            </a:r>
          </a:p>
          <a:p>
            <a:r>
              <a:rPr lang="en-US" sz="2000" dirty="0"/>
              <a:t>Duration &gt;3 and 6 months is more likely effective and the effect of peer support on glycemic control weakens over time especially after the end of intervention. </a:t>
            </a:r>
          </a:p>
          <a:p>
            <a:r>
              <a:rPr lang="en-US" sz="2000" dirty="0"/>
              <a:t>Peer support provided by patients themselves as a group or provided by nonprofessionals like community workers may have significantly better effect. </a:t>
            </a:r>
          </a:p>
          <a:p>
            <a:r>
              <a:rPr lang="en-US" sz="2000" dirty="0"/>
              <a:t>Curriculum-combined reinforcement-intervention and Home-visit-intervention more effective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1F89-2580-48BA-BD48-11A6C2FFF9E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Clinical outcomes</a:t>
            </a:r>
          </a:p>
        </p:txBody>
      </p:sp>
    </p:spTree>
    <p:extLst>
      <p:ext uri="{BB962C8B-B14F-4D97-AF65-F5344CB8AC3E}">
        <p14:creationId xmlns:p14="http://schemas.microsoft.com/office/powerpoint/2010/main" val="1346433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Peer Support: Reviews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099" y="1371600"/>
            <a:ext cx="7772400" cy="5257800"/>
          </a:xfrm>
        </p:spPr>
        <p:txBody>
          <a:bodyPr>
            <a:noAutofit/>
          </a:bodyPr>
          <a:lstStyle/>
          <a:p>
            <a:r>
              <a:rPr lang="en-US" sz="1400" dirty="0"/>
              <a:t>Kong, L. N., et al. (2018). "The effectiveness of peer support on self-efficacy and quality of life in adults with type 2 diabetes: A systematic review and meta-analysis." </a:t>
            </a:r>
            <a:r>
              <a:rPr lang="en-US" sz="1400" u="sng" dirty="0"/>
              <a:t>J </a:t>
            </a:r>
            <a:r>
              <a:rPr lang="en-US" sz="1400" u="sng" dirty="0" err="1"/>
              <a:t>Adv</a:t>
            </a:r>
            <a:r>
              <a:rPr lang="en-US" sz="1400" u="sng" dirty="0"/>
              <a:t> </a:t>
            </a:r>
            <a:r>
              <a:rPr lang="en-US" sz="1400" u="sng" dirty="0" err="1"/>
              <a:t>Nurs</a:t>
            </a:r>
            <a:r>
              <a:rPr lang="en-US" sz="1400" dirty="0"/>
              <a:t>.</a:t>
            </a:r>
          </a:p>
          <a:p>
            <a:r>
              <a:rPr lang="en-US" sz="2000" dirty="0"/>
              <a:t>The outcomes were self-efficacy and quality of life. </a:t>
            </a:r>
          </a:p>
          <a:p>
            <a:r>
              <a:rPr lang="en-US" sz="2000" dirty="0"/>
              <a:t>15 studies met the inclusion criteria. </a:t>
            </a:r>
          </a:p>
          <a:p>
            <a:r>
              <a:rPr lang="en-US" sz="2000" dirty="0"/>
              <a:t>The pooled results revealed that peer support did not significantly improve self-efficacy and quality of life in adults with type 2 diabetes, but significantly improved self-efficacy and quality of life in studies with intervention duration &lt;/=6 months. </a:t>
            </a:r>
          </a:p>
          <a:p>
            <a:r>
              <a:rPr lang="en-US" sz="2000" dirty="0"/>
              <a:t>CONCLUSION: Peer support intervention did not lead to better effects on the improvement in self-efficacy and quality of life among adults with type 2 diabetes. However, peer support with intervention duration not more than 6 months had positive effects on self-efficacy and quality of life. </a:t>
            </a:r>
          </a:p>
          <a:p>
            <a:endParaRPr lang="en-US" sz="2000" u="sng" dirty="0"/>
          </a:p>
          <a:p>
            <a:endParaRPr lang="en-US" sz="2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1F89-2580-48BA-BD48-11A6C2FFF9E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Self-efficacy and </a:t>
            </a:r>
            <a:r>
              <a:rPr lang="en-US" dirty="0" err="1"/>
              <a:t>QoL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230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Peer Support: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1"/>
            <a:ext cx="8077200" cy="5334000"/>
          </a:xfrm>
        </p:spPr>
        <p:txBody>
          <a:bodyPr>
            <a:normAutofit/>
          </a:bodyPr>
          <a:lstStyle/>
          <a:p>
            <a:r>
              <a:rPr lang="en-US" sz="2400" dirty="0"/>
              <a:t>Marginal but clinically important benefits in HbA1c and BP </a:t>
            </a:r>
          </a:p>
          <a:p>
            <a:r>
              <a:rPr lang="en-US" sz="2400" b="1" dirty="0"/>
              <a:t>Some vulnerable sub-groups may gain more benefit</a:t>
            </a:r>
          </a:p>
          <a:p>
            <a:r>
              <a:rPr lang="en-US" sz="2400" dirty="0"/>
              <a:t>Short term (&lt;6 months) benefit in </a:t>
            </a:r>
            <a:r>
              <a:rPr lang="en-US" sz="2400" dirty="0" err="1"/>
              <a:t>QoL</a:t>
            </a:r>
            <a:r>
              <a:rPr lang="en-US" sz="2400" dirty="0"/>
              <a:t> and self-efficacy</a:t>
            </a:r>
          </a:p>
          <a:p>
            <a:r>
              <a:rPr lang="en-US" sz="2400" dirty="0"/>
              <a:t>Qualitative studies show positive response from participants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2400" b="1" dirty="0"/>
              <a:t>Conclusion</a:t>
            </a:r>
          </a:p>
          <a:p>
            <a:pPr marL="0" indent="0">
              <a:buNone/>
            </a:pPr>
            <a:r>
              <a:rPr lang="en-US" sz="2400" dirty="0"/>
              <a:t>Peer support is a useful addition to the complex interventions used to manage diabetes</a:t>
            </a:r>
          </a:p>
          <a:p>
            <a:pPr marL="0" indent="0">
              <a:buNone/>
            </a:pPr>
            <a:r>
              <a:rPr lang="en-US" sz="2400" dirty="0"/>
              <a:t>May particularly benefit </a:t>
            </a:r>
            <a:r>
              <a:rPr lang="en-US" sz="2400"/>
              <a:t>vulnerable populations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1F89-2580-48BA-BD48-11A6C2FFF9E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6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8077200" cy="3535363"/>
          </a:xfrm>
        </p:spPr>
        <p:txBody>
          <a:bodyPr>
            <a:noAutofit/>
          </a:bodyPr>
          <a:lstStyle/>
          <a:p>
            <a:r>
              <a:rPr lang="en-US" sz="2800" dirty="0">
                <a:ea typeface="Noto Sans" pitchFamily="34" charset="0"/>
              </a:rPr>
              <a:t>Vulnerable populations</a:t>
            </a:r>
          </a:p>
          <a:p>
            <a:r>
              <a:rPr lang="en-US" sz="2800" dirty="0">
                <a:ea typeface="Noto Sans" pitchFamily="34" charset="0"/>
              </a:rPr>
              <a:t>Diabetes in vulnerable populations</a:t>
            </a:r>
          </a:p>
          <a:p>
            <a:r>
              <a:rPr lang="en-US" sz="2800" dirty="0">
                <a:ea typeface="Noto Sans" pitchFamily="34" charset="0"/>
              </a:rPr>
              <a:t>Communication in vulnerable populations</a:t>
            </a:r>
          </a:p>
          <a:p>
            <a:r>
              <a:rPr lang="en-US" sz="2800" dirty="0">
                <a:ea typeface="Noto Sans" pitchFamily="34" charset="0"/>
              </a:rPr>
              <a:t>Peer support in diabetes</a:t>
            </a:r>
          </a:p>
          <a:p>
            <a:r>
              <a:rPr lang="en-US" sz="2800" dirty="0">
                <a:ea typeface="Noto Sans" pitchFamily="34" charset="0"/>
              </a:rPr>
              <a:t>Effectiveness of peer support?</a:t>
            </a:r>
          </a:p>
          <a:p>
            <a:r>
              <a:rPr lang="en-US" sz="2800" dirty="0">
                <a:ea typeface="Noto Sans" pitchFamily="34" charset="0"/>
              </a:rPr>
              <a:t>Summary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1F89-2580-48BA-BD48-11A6C2FFF9E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What am I going to talk about?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1F89-2580-48BA-BD48-11A6C2FFF9E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981200"/>
            <a:ext cx="4267200" cy="173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4038600"/>
            <a:ext cx="4267200" cy="222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4800600"/>
            <a:ext cx="5867400" cy="313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/>
              <a:t>Thank you!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Vulnerable populations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Those who are made vulnerable by:</a:t>
            </a:r>
          </a:p>
          <a:p>
            <a:r>
              <a:rPr lang="en-MY" sz="2000" dirty="0"/>
              <a:t>Financial circumstances (low socioeconomic status)</a:t>
            </a:r>
          </a:p>
          <a:p>
            <a:r>
              <a:rPr lang="en-MY" sz="2000" dirty="0"/>
              <a:t>Age (very young and very old)</a:t>
            </a:r>
          </a:p>
          <a:p>
            <a:r>
              <a:rPr lang="en-MY" sz="2000" dirty="0"/>
              <a:t>Ability to communicate effectively (literacy, numeracy, language and culture)</a:t>
            </a:r>
          </a:p>
          <a:p>
            <a:r>
              <a:rPr lang="en-MY" sz="2000" dirty="0"/>
              <a:t>Ethnic minorities</a:t>
            </a:r>
          </a:p>
          <a:p>
            <a:r>
              <a:rPr lang="en-MY" sz="2000" dirty="0"/>
              <a:t>Presence of disability</a:t>
            </a:r>
          </a:p>
          <a:p>
            <a:endParaRPr lang="en-MY" sz="2000" dirty="0"/>
          </a:p>
          <a:p>
            <a:pPr marL="0" indent="0">
              <a:buNone/>
            </a:pPr>
            <a:r>
              <a:rPr lang="en-MY" sz="2400" dirty="0"/>
              <a:t>Vulnerable populations experience:</a:t>
            </a:r>
          </a:p>
          <a:p>
            <a:r>
              <a:rPr lang="en-MY" sz="2000" dirty="0"/>
              <a:t>A higher prevalence of diabetes</a:t>
            </a:r>
          </a:p>
          <a:p>
            <a:r>
              <a:rPr lang="en-MY" sz="2000" dirty="0"/>
              <a:t>Greater severity of diabetes complications</a:t>
            </a:r>
          </a:p>
          <a:p>
            <a:r>
              <a:rPr lang="en-MY" sz="2000" dirty="0"/>
              <a:t>Greater mortality rate from diabetes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1F89-2580-48BA-BD48-11A6C2FFF9E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53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077200" cy="533400"/>
          </a:xfrm>
        </p:spPr>
        <p:txBody>
          <a:bodyPr>
            <a:noAutofit/>
          </a:bodyPr>
          <a:lstStyle/>
          <a:p>
            <a:r>
              <a:rPr lang="en-US" sz="3600" b="1" dirty="0"/>
              <a:t>Communication with vulnerable populations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MY" sz="2400" dirty="0"/>
              <a:t>One factor contributing towards poor outcomes for vulnerable populations is poor communication</a:t>
            </a:r>
          </a:p>
          <a:p>
            <a:pPr marL="0" indent="0">
              <a:buNone/>
            </a:pPr>
            <a:endParaRPr lang="en-MY" sz="2000" dirty="0"/>
          </a:p>
          <a:p>
            <a:pPr marL="0" indent="0">
              <a:buNone/>
            </a:pPr>
            <a:r>
              <a:rPr lang="en-MY" sz="2400" dirty="0"/>
              <a:t>Sub-optimal communication is associated with:</a:t>
            </a:r>
          </a:p>
          <a:p>
            <a:r>
              <a:rPr lang="en-MY" sz="2000" dirty="0"/>
              <a:t>less frequent self-care </a:t>
            </a:r>
            <a:r>
              <a:rPr lang="en-MY" sz="2000" dirty="0" err="1"/>
              <a:t>behaviors</a:t>
            </a:r>
            <a:r>
              <a:rPr lang="en-MY" sz="2000" dirty="0"/>
              <a:t> (e.g. medication adherence, diet/exercise), </a:t>
            </a:r>
          </a:p>
          <a:p>
            <a:r>
              <a:rPr lang="en-MY" sz="2000" dirty="0"/>
              <a:t>lower treatment satisfaction</a:t>
            </a:r>
          </a:p>
          <a:p>
            <a:r>
              <a:rPr lang="en-MY" sz="2000" dirty="0"/>
              <a:t>worse </a:t>
            </a:r>
            <a:r>
              <a:rPr lang="en-MY" sz="1800" dirty="0"/>
              <a:t>glycaemic</a:t>
            </a:r>
            <a:r>
              <a:rPr lang="en-MY" sz="2000" dirty="0"/>
              <a:t> control </a:t>
            </a:r>
          </a:p>
          <a:p>
            <a:endParaRPr lang="en-MY" sz="2000" dirty="0"/>
          </a:p>
          <a:p>
            <a:pPr marL="0" indent="0">
              <a:buNone/>
            </a:pPr>
            <a:r>
              <a:rPr lang="en-MY" sz="2400" dirty="0"/>
              <a:t>Communication skills of many healthcare providers with vulnerable populations are poor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1F89-2580-48BA-BD48-11A6C2FFF9E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965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077200" cy="533400"/>
          </a:xfrm>
        </p:spPr>
        <p:txBody>
          <a:bodyPr>
            <a:noAutofit/>
          </a:bodyPr>
          <a:lstStyle/>
          <a:p>
            <a:r>
              <a:rPr lang="en-US" sz="3600" b="1" dirty="0"/>
              <a:t>Communication with vulnerable populations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7724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MY" dirty="0"/>
          </a:p>
          <a:p>
            <a:pPr marL="0" indent="0">
              <a:buNone/>
            </a:pPr>
            <a:endParaRPr lang="en-MY" dirty="0"/>
          </a:p>
          <a:p>
            <a:pPr marL="0" indent="0">
              <a:buNone/>
            </a:pPr>
            <a:r>
              <a:rPr lang="en-MY" sz="3200" dirty="0"/>
              <a:t>A patient-</a:t>
            </a:r>
            <a:r>
              <a:rPr lang="en-MY" sz="3200" dirty="0" err="1"/>
              <a:t>centered</a:t>
            </a:r>
            <a:r>
              <a:rPr lang="en-MY" sz="3200" dirty="0"/>
              <a:t> communication style that incorporates patient preferences, assesses literacy and numeracy, and addresses cultural barriers to care should be used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1F89-2580-48BA-BD48-11A6C2FFF9E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036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077200" cy="533400"/>
          </a:xfrm>
        </p:spPr>
        <p:txBody>
          <a:bodyPr>
            <a:noAutofit/>
          </a:bodyPr>
          <a:lstStyle/>
          <a:p>
            <a:r>
              <a:rPr lang="en-US" sz="3600" b="1" dirty="0"/>
              <a:t>Communication with vulnerable populations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772400" cy="5334000"/>
          </a:xfrm>
        </p:spPr>
        <p:txBody>
          <a:bodyPr>
            <a:noAutofit/>
          </a:bodyPr>
          <a:lstStyle/>
          <a:p>
            <a:r>
              <a:rPr lang="en-MY" sz="2000" dirty="0"/>
              <a:t>Keep language simple</a:t>
            </a:r>
          </a:p>
          <a:p>
            <a:r>
              <a:rPr lang="en-MY" sz="2000" dirty="0"/>
              <a:t>Avoid medical jargon. If a medical term is used, be certain to provide the patient with an explanation of that term.</a:t>
            </a:r>
          </a:p>
          <a:p>
            <a:r>
              <a:rPr lang="en-MY" sz="2000" dirty="0"/>
              <a:t>Whenever possible, avoid phrases that have more than one interpretation.  For example, explaining risk.</a:t>
            </a:r>
          </a:p>
          <a:p>
            <a:r>
              <a:rPr lang="en-MY" sz="2000" dirty="0"/>
              <a:t>Explain common terms used in atypical ways. For example, a patient might assume a “negative” test result is bad and a “positive” test result is good.</a:t>
            </a:r>
          </a:p>
          <a:p>
            <a:r>
              <a:rPr lang="en-MY" sz="2000" dirty="0"/>
              <a:t>Recognize that different cultures view different words differently, and be sensitive to this when explaining medical information to patients.</a:t>
            </a:r>
          </a:p>
          <a:p>
            <a:r>
              <a:rPr lang="en-MY" sz="2000" dirty="0"/>
              <a:t>Ask open-ended questions to make sure the patient understands the information he or she has been given. </a:t>
            </a:r>
          </a:p>
          <a:p>
            <a:r>
              <a:rPr lang="en-MY" sz="2000" dirty="0"/>
              <a:t>Asking a patient to repeat the information back can help practitioners gauge how much he or she understood.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29400" y="6527800"/>
            <a:ext cx="2209801" cy="16840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1F89-2580-48BA-BD48-11A6C2FFF9E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53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077200" cy="533400"/>
          </a:xfrm>
        </p:spPr>
        <p:txBody>
          <a:bodyPr>
            <a:noAutofit/>
          </a:bodyPr>
          <a:lstStyle/>
          <a:p>
            <a:r>
              <a:rPr lang="en-US" sz="3600" b="1" dirty="0"/>
              <a:t>Communication with vulnerable populations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772400" cy="4876800"/>
          </a:xfrm>
        </p:spPr>
        <p:txBody>
          <a:bodyPr>
            <a:noAutofit/>
          </a:bodyPr>
          <a:lstStyle/>
          <a:p>
            <a:r>
              <a:rPr lang="en-MY" sz="2000" dirty="0"/>
              <a:t>Reinforce with written materials</a:t>
            </a:r>
          </a:p>
          <a:p>
            <a:r>
              <a:rPr lang="en-MY" sz="2000" dirty="0"/>
              <a:t>Keep text simple, and make sure it is presented at a basic reading level.</a:t>
            </a:r>
          </a:p>
          <a:p>
            <a:r>
              <a:rPr lang="en-MY" sz="2000" dirty="0"/>
              <a:t>Use culturally appropriate pictures and diagrams.</a:t>
            </a:r>
          </a:p>
          <a:p>
            <a:r>
              <a:rPr lang="en-MY" sz="2000" dirty="0"/>
              <a:t>Put acronyms and other new terms in writing.</a:t>
            </a:r>
          </a:p>
          <a:p>
            <a:r>
              <a:rPr lang="en-MY" sz="2000" dirty="0"/>
              <a:t>Refer patients to community health workers, peers and lay leaders.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1F89-2580-48BA-BD48-11A6C2FFF9E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067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Peer Support: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3763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Peer support has been deﬁned as ‘support from a person who has experiential knowledge of a speciﬁc </a:t>
            </a:r>
            <a:r>
              <a:rPr lang="en-US" sz="2800" dirty="0" err="1"/>
              <a:t>behaviour</a:t>
            </a:r>
            <a:r>
              <a:rPr lang="en-US" sz="2800" dirty="0"/>
              <a:t> or stressor and similar characteristics as the target population’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1F89-2580-48BA-BD48-11A6C2FFF9E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408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Peer Support: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029200"/>
          </a:xfrm>
        </p:spPr>
        <p:txBody>
          <a:bodyPr>
            <a:noAutofit/>
          </a:bodyPr>
          <a:lstStyle/>
          <a:p>
            <a:pPr fontAlgn="base"/>
            <a:r>
              <a:rPr lang="en-US" sz="2400" b="1" dirty="0"/>
              <a:t>Assistance in daily management</a:t>
            </a:r>
            <a:br>
              <a:rPr lang="en-US" sz="2400" dirty="0"/>
            </a:br>
            <a:r>
              <a:rPr lang="en-US" sz="1800" dirty="0"/>
              <a:t>Peer supporters use their own experiences with diet, physical activity and medicine adherence in helping people figure out how to manage diabetes in their daily lives. </a:t>
            </a:r>
          </a:p>
          <a:p>
            <a:pPr fontAlgn="base"/>
            <a:r>
              <a:rPr lang="en-US" sz="2400" b="1" dirty="0"/>
              <a:t>Social and emotional support</a:t>
            </a:r>
            <a:br>
              <a:rPr lang="en-US" sz="2400" dirty="0"/>
            </a:br>
            <a:r>
              <a:rPr lang="en-US" sz="1800" dirty="0"/>
              <a:t>Through empathetic listening and encouragement, peer supporters help patients to cope with social or emotional barriers and to stay motivated to reach their goals.</a:t>
            </a:r>
          </a:p>
          <a:p>
            <a:pPr fontAlgn="base"/>
            <a:r>
              <a:rPr lang="en-US" sz="2400" b="1" dirty="0"/>
              <a:t>Linkages to clinical care  and community resources</a:t>
            </a:r>
            <a:br>
              <a:rPr lang="en-US" sz="2400" dirty="0"/>
            </a:br>
            <a:r>
              <a:rPr lang="en-US" sz="1800" dirty="0"/>
              <a:t>Peer supporters can help bridge the gap between the patients and health professionals and encourage individuals to seek out clinical and community resources when it is appropriate.</a:t>
            </a:r>
          </a:p>
          <a:p>
            <a:pPr fontAlgn="base"/>
            <a:r>
              <a:rPr lang="en-US" sz="2400" b="1" dirty="0"/>
              <a:t>Ongoing support, extended over time</a:t>
            </a:r>
            <a:br>
              <a:rPr lang="en-US" sz="2400" dirty="0"/>
            </a:br>
            <a:r>
              <a:rPr lang="en-US" sz="1800" dirty="0"/>
              <a:t>Peer supporters keep patients engaged by providing proactive, flexible, and continual long-term follow-up.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1F89-2580-48BA-BD48-11A6C2FFF9E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95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oppins">
      <a:majorFont>
        <a:latin typeface="Poppins Medium"/>
        <a:ea typeface=""/>
        <a:cs typeface=""/>
      </a:majorFont>
      <a:minorFont>
        <a:latin typeface="Poppi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2249</TotalTime>
  <Words>1573</Words>
  <Application>Microsoft Office PowerPoint</Application>
  <PresentationFormat>화면 슬라이드 쇼(4:3)</PresentationFormat>
  <Paragraphs>163</Paragraphs>
  <Slides>20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6" baseType="lpstr">
      <vt:lpstr>Poppins Light</vt:lpstr>
      <vt:lpstr>Poppins Medium</vt:lpstr>
      <vt:lpstr>Poppins SemiBold</vt:lpstr>
      <vt:lpstr>Arial</vt:lpstr>
      <vt:lpstr>Calibri</vt:lpstr>
      <vt:lpstr>Office Theme</vt:lpstr>
      <vt:lpstr>  Peer support and communication in vulnerable populations with diabetes </vt:lpstr>
      <vt:lpstr>Introduction</vt:lpstr>
      <vt:lpstr>Vulnerable populations</vt:lpstr>
      <vt:lpstr>Communication with vulnerable populations</vt:lpstr>
      <vt:lpstr>Communication with vulnerable populations</vt:lpstr>
      <vt:lpstr>Communication with vulnerable populations</vt:lpstr>
      <vt:lpstr>Communication with vulnerable populations</vt:lpstr>
      <vt:lpstr>Peer Support: Definition</vt:lpstr>
      <vt:lpstr>Peer Support: Functions</vt:lpstr>
      <vt:lpstr>Peer support for type 2 diabetes: cluster randomised controlled trial</vt:lpstr>
      <vt:lpstr>Peer support for type 2 diabetes: cluster randomised controlled trial</vt:lpstr>
      <vt:lpstr>Peer support for type 2 diabetes: cluster randomised controlled trial</vt:lpstr>
      <vt:lpstr>Peer support for type 2 diabetes: cluster randomised controlled trial</vt:lpstr>
      <vt:lpstr>Peer support for type 2 diabetes: cluster randomised controlled trial</vt:lpstr>
      <vt:lpstr>Peer Support: Trials and Reviews</vt:lpstr>
      <vt:lpstr>Peer Support: Reviews</vt:lpstr>
      <vt:lpstr>Peer Support: Reviews</vt:lpstr>
      <vt:lpstr>Peer Support: Reviews</vt:lpstr>
      <vt:lpstr>Peer Support: Summary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141</cp:revision>
  <dcterms:created xsi:type="dcterms:W3CDTF">2018-09-26T08:32:09Z</dcterms:created>
  <dcterms:modified xsi:type="dcterms:W3CDTF">2019-10-10T23:32:18Z</dcterms:modified>
</cp:coreProperties>
</file>